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27"/>
  </p:notesMasterIdLst>
  <p:sldIdLst>
    <p:sldId id="2074701648" r:id="rId5"/>
    <p:sldId id="2074701624" r:id="rId6"/>
    <p:sldId id="411" r:id="rId7"/>
    <p:sldId id="404" r:id="rId8"/>
    <p:sldId id="2074701649" r:id="rId9"/>
    <p:sldId id="2074701647" r:id="rId10"/>
    <p:sldId id="412" r:id="rId11"/>
    <p:sldId id="2074701643" r:id="rId12"/>
    <p:sldId id="2074701644" r:id="rId13"/>
    <p:sldId id="450" r:id="rId14"/>
    <p:sldId id="438" r:id="rId15"/>
    <p:sldId id="439" r:id="rId16"/>
    <p:sldId id="457" r:id="rId17"/>
    <p:sldId id="2074701626" r:id="rId18"/>
    <p:sldId id="451" r:id="rId19"/>
    <p:sldId id="452" r:id="rId20"/>
    <p:sldId id="2074701629" r:id="rId21"/>
    <p:sldId id="458" r:id="rId22"/>
    <p:sldId id="2074701630" r:id="rId23"/>
    <p:sldId id="2074701632" r:id="rId24"/>
    <p:sldId id="2074701633" r:id="rId25"/>
    <p:sldId id="2074701650" r:id="rId26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72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Robertson" userId="90970a6e-769d-4d01-94bd-be2b82985848" providerId="ADAL" clId="{3F99A8FC-9AF7-44EB-941E-3E51FF63AE58}"/>
    <pc:docChg chg="delSld">
      <pc:chgData name="Duncan Robertson" userId="90970a6e-769d-4d01-94bd-be2b82985848" providerId="ADAL" clId="{3F99A8FC-9AF7-44EB-941E-3E51FF63AE58}" dt="2022-05-27T12:46:38.118" v="13" actId="2696"/>
      <pc:docMkLst>
        <pc:docMk/>
      </pc:docMkLst>
      <pc:sldChg chg="del">
        <pc:chgData name="Duncan Robertson" userId="90970a6e-769d-4d01-94bd-be2b82985848" providerId="ADAL" clId="{3F99A8FC-9AF7-44EB-941E-3E51FF63AE58}" dt="2022-05-27T12:45:09.025" v="0" actId="2696"/>
        <pc:sldMkLst>
          <pc:docMk/>
          <pc:sldMk cId="2163889213" sldId="333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380235910" sldId="361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2539237334" sldId="362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1537551846" sldId="363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1951339378" sldId="364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3744070333" sldId="365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2182614882" sldId="366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1756275016" sldId="367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1532819756" sldId="368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1787848373" sldId="369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3217403943" sldId="370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362646432" sldId="405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2414242910" sldId="406"/>
        </pc:sldMkLst>
      </pc:sldChg>
      <pc:sldChg chg="del">
        <pc:chgData name="Duncan Robertson" userId="90970a6e-769d-4d01-94bd-be2b82985848" providerId="ADAL" clId="{3F99A8FC-9AF7-44EB-941E-3E51FF63AE58}" dt="2022-05-27T12:45:16.061" v="1" actId="2696"/>
        <pc:sldMkLst>
          <pc:docMk/>
          <pc:sldMk cId="3299833457" sldId="407"/>
        </pc:sldMkLst>
      </pc:sldChg>
      <pc:sldChg chg="del">
        <pc:chgData name="Duncan Robertson" userId="90970a6e-769d-4d01-94bd-be2b82985848" providerId="ADAL" clId="{3F99A8FC-9AF7-44EB-941E-3E51FF63AE58}" dt="2022-05-27T12:45:16.061" v="1" actId="2696"/>
        <pc:sldMkLst>
          <pc:docMk/>
          <pc:sldMk cId="1867461872" sldId="408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3837012762" sldId="409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111215549" sldId="410"/>
        </pc:sldMkLst>
      </pc:sldChg>
      <pc:sldChg chg="del">
        <pc:chgData name="Duncan Robertson" userId="90970a6e-769d-4d01-94bd-be2b82985848" providerId="ADAL" clId="{3F99A8FC-9AF7-44EB-941E-3E51FF63AE58}" dt="2022-05-27T12:45:57.320" v="6" actId="2696"/>
        <pc:sldMkLst>
          <pc:docMk/>
          <pc:sldMk cId="1617677041" sldId="437"/>
        </pc:sldMkLst>
      </pc:sldChg>
      <pc:sldChg chg="del">
        <pc:chgData name="Duncan Robertson" userId="90970a6e-769d-4d01-94bd-be2b82985848" providerId="ADAL" clId="{3F99A8FC-9AF7-44EB-941E-3E51FF63AE58}" dt="2022-05-27T12:46:06.832" v="8" actId="2696"/>
        <pc:sldMkLst>
          <pc:docMk/>
          <pc:sldMk cId="747142958" sldId="440"/>
        </pc:sldMkLst>
      </pc:sldChg>
      <pc:sldChg chg="del">
        <pc:chgData name="Duncan Robertson" userId="90970a6e-769d-4d01-94bd-be2b82985848" providerId="ADAL" clId="{3F99A8FC-9AF7-44EB-941E-3E51FF63AE58}" dt="2022-05-27T12:46:15.289" v="10" actId="2696"/>
        <pc:sldMkLst>
          <pc:docMk/>
          <pc:sldMk cId="3501613844" sldId="453"/>
        </pc:sldMkLst>
      </pc:sldChg>
      <pc:sldChg chg="del">
        <pc:chgData name="Duncan Robertson" userId="90970a6e-769d-4d01-94bd-be2b82985848" providerId="ADAL" clId="{3F99A8FC-9AF7-44EB-941E-3E51FF63AE58}" dt="2022-05-27T12:46:21.516" v="11" actId="2696"/>
        <pc:sldMkLst>
          <pc:docMk/>
          <pc:sldMk cId="2253489785" sldId="454"/>
        </pc:sldMkLst>
      </pc:sldChg>
      <pc:sldChg chg="del">
        <pc:chgData name="Duncan Robertson" userId="90970a6e-769d-4d01-94bd-be2b82985848" providerId="ADAL" clId="{3F99A8FC-9AF7-44EB-941E-3E51FF63AE58}" dt="2022-05-27T12:46:03.095" v="7" actId="2696"/>
        <pc:sldMkLst>
          <pc:docMk/>
          <pc:sldMk cId="3733621456" sldId="455"/>
        </pc:sldMkLst>
      </pc:sldChg>
      <pc:sldChg chg="del">
        <pc:chgData name="Duncan Robertson" userId="90970a6e-769d-4d01-94bd-be2b82985848" providerId="ADAL" clId="{3F99A8FC-9AF7-44EB-941E-3E51FF63AE58}" dt="2022-05-27T12:46:03.095" v="7" actId="2696"/>
        <pc:sldMkLst>
          <pc:docMk/>
          <pc:sldMk cId="110560293" sldId="456"/>
        </pc:sldMkLst>
      </pc:sldChg>
      <pc:sldChg chg="del">
        <pc:chgData name="Duncan Robertson" userId="90970a6e-769d-4d01-94bd-be2b82985848" providerId="ADAL" clId="{3F99A8FC-9AF7-44EB-941E-3E51FF63AE58}" dt="2022-05-27T12:46:21.516" v="11" actId="2696"/>
        <pc:sldMkLst>
          <pc:docMk/>
          <pc:sldMk cId="3532717264" sldId="459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3287258271" sldId="470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2484143552" sldId="472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819126405" sldId="475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2511018868" sldId="476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879628157" sldId="477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1297220366" sldId="478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4167068438" sldId="479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2194677005" sldId="480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3729264297" sldId="481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2449913195" sldId="482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2594256774" sldId="483"/>
        </pc:sldMkLst>
      </pc:sldChg>
      <pc:sldChg chg="del">
        <pc:chgData name="Duncan Robertson" userId="90970a6e-769d-4d01-94bd-be2b82985848" providerId="ADAL" clId="{3F99A8FC-9AF7-44EB-941E-3E51FF63AE58}" dt="2022-05-27T12:45:36.784" v="3" actId="2696"/>
        <pc:sldMkLst>
          <pc:docMk/>
          <pc:sldMk cId="2795566949" sldId="484"/>
        </pc:sldMkLst>
      </pc:sldChg>
      <pc:sldChg chg="del">
        <pc:chgData name="Duncan Robertson" userId="90970a6e-769d-4d01-94bd-be2b82985848" providerId="ADAL" clId="{3F99A8FC-9AF7-44EB-941E-3E51FF63AE58}" dt="2022-05-27T12:45:57.320" v="6" actId="2696"/>
        <pc:sldMkLst>
          <pc:docMk/>
          <pc:sldMk cId="577566059" sldId="2074701625"/>
        </pc:sldMkLst>
      </pc:sldChg>
      <pc:sldChg chg="del">
        <pc:chgData name="Duncan Robertson" userId="90970a6e-769d-4d01-94bd-be2b82985848" providerId="ADAL" clId="{3F99A8FC-9AF7-44EB-941E-3E51FF63AE58}" dt="2022-05-27T12:46:11.114" v="9" actId="2696"/>
        <pc:sldMkLst>
          <pc:docMk/>
          <pc:sldMk cId="3828469942" sldId="2074701627"/>
        </pc:sldMkLst>
      </pc:sldChg>
      <pc:sldChg chg="del">
        <pc:chgData name="Duncan Robertson" userId="90970a6e-769d-4d01-94bd-be2b82985848" providerId="ADAL" clId="{3F99A8FC-9AF7-44EB-941E-3E51FF63AE58}" dt="2022-05-27T12:46:21.516" v="11" actId="2696"/>
        <pc:sldMkLst>
          <pc:docMk/>
          <pc:sldMk cId="800346906" sldId="2074701628"/>
        </pc:sldMkLst>
      </pc:sldChg>
      <pc:sldChg chg="del">
        <pc:chgData name="Duncan Robertson" userId="90970a6e-769d-4d01-94bd-be2b82985848" providerId="ADAL" clId="{3F99A8FC-9AF7-44EB-941E-3E51FF63AE58}" dt="2022-05-27T12:46:26.572" v="12" actId="2696"/>
        <pc:sldMkLst>
          <pc:docMk/>
          <pc:sldMk cId="1097990475" sldId="2074701631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2394796126" sldId="2074701634"/>
        </pc:sldMkLst>
      </pc:sldChg>
      <pc:sldChg chg="del">
        <pc:chgData name="Duncan Robertson" userId="90970a6e-769d-4d01-94bd-be2b82985848" providerId="ADAL" clId="{3F99A8FC-9AF7-44EB-941E-3E51FF63AE58}" dt="2022-05-27T12:46:38.118" v="13" actId="2696"/>
        <pc:sldMkLst>
          <pc:docMk/>
          <pc:sldMk cId="3723038510" sldId="2074701635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3808320675" sldId="2074701636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1881136863" sldId="2074701637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1300760157" sldId="2074701638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109950671" sldId="2074701639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3569597187" sldId="2074701640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505021948" sldId="2074701641"/>
        </pc:sldMkLst>
      </pc:sldChg>
      <pc:sldChg chg="del">
        <pc:chgData name="Duncan Robertson" userId="90970a6e-769d-4d01-94bd-be2b82985848" providerId="ADAL" clId="{3F99A8FC-9AF7-44EB-941E-3E51FF63AE58}" dt="2022-05-27T12:45:45.454" v="4" actId="2696"/>
        <pc:sldMkLst>
          <pc:docMk/>
          <pc:sldMk cId="2985064949" sldId="2074701642"/>
        </pc:sldMkLst>
      </pc:sldChg>
      <pc:sldChg chg="del">
        <pc:chgData name="Duncan Robertson" userId="90970a6e-769d-4d01-94bd-be2b82985848" providerId="ADAL" clId="{3F99A8FC-9AF7-44EB-941E-3E51FF63AE58}" dt="2022-05-27T12:45:51.635" v="5" actId="2696"/>
        <pc:sldMkLst>
          <pc:docMk/>
          <pc:sldMk cId="3436886895" sldId="2074701645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3230735018" sldId="2074701646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3924770970" sldId="2074701651"/>
        </pc:sldMkLst>
      </pc:sldChg>
      <pc:sldChg chg="del">
        <pc:chgData name="Duncan Robertson" userId="90970a6e-769d-4d01-94bd-be2b82985848" providerId="ADAL" clId="{3F99A8FC-9AF7-44EB-941E-3E51FF63AE58}" dt="2022-05-27T12:45:24.993" v="2" actId="2696"/>
        <pc:sldMkLst>
          <pc:docMk/>
          <pc:sldMk cId="2341104449" sldId="207470165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ACF60-F114-408B-AEAA-B9B23D5F8BBC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9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9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B0B2-C8E2-43D9-8C69-91026CD5A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7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42B5-793A-44C7-AEB2-649FCDBB7064}" type="datetime1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5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0FCE-2181-4F66-816A-0CC879688C80}" type="datetime1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34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241B-169D-42E0-AE4D-6EE6040734D6}" type="datetime1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9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0379F3-5456-4987-A48C-C1EBDE35D082}" type="datetime1">
              <a:rPr lang="en-GB" smtClean="0"/>
              <a:pPr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8BF561-F669-41F5-A2C6-E7D22EA57A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99622" y="6604084"/>
            <a:ext cx="19688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Indie_SAGE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May 2022</a:t>
            </a:r>
            <a:r>
              <a:rPr lang="en-GB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019453" y="6604084"/>
            <a:ext cx="10021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GB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20, 2022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435747" y="6635739"/>
            <a:ext cx="3497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EF0275E4-87A2-44B3-A03E-89547CDBFF6F}" type="slidenum">
              <a:rPr lang="en-GB" sz="105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5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56E4-523A-4FB9-9A1F-9F3EB4D99465}" type="datetime1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5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A7-4B96-4D48-A123-EB9A79684C21}" type="datetime1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C70A-66A2-4E23-8BE3-EEB815F605D5}" type="datetime1">
              <a:rPr lang="en-GB" smtClean="0"/>
              <a:t>27/05/2022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42C2-091A-46BF-9C7B-080D149F3B0C}" type="datetime1">
              <a:rPr lang="en-GB" smtClean="0"/>
              <a:t>27/05/2022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8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C723-99F4-45D3-94EA-B116264CC4E4}" type="datetime1">
              <a:rPr lang="en-GB" smtClean="0"/>
              <a:t>27/05/2022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3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763E-00E0-4419-A32C-BB20FD2DBEA1}" type="datetime1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5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5644-3408-4406-ACDF-37B8ADF292C1}" type="datetime1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4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949B-E2CA-4091-B1EE-48714704326A}" type="datetime1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F561-F669-41F5-A2C6-E7D22EA57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63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data-and-information/publications/statistical/nhs-sickness-absence-rat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statistics/statistical-work-areas/ambulance-quality-indicator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statistics/statistical-work-areas/ambulance-quality-indicator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ambulance-quality-indicator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ambulance-quality-indicator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ambulance-quality-indicator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ambulance-quality-indicator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statistics/statistical-work-areas/rtt-waiting-times/rtt-data-2021-2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rtt-waiting-times/rtt-data-2021-22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rtt-waiting-times/rtt-data-2021-2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gconsortium.uk/priority-areas/data-linkage-analysis/public-data-analysi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statistics/statistical-work-areas/diagnostics-waiting-times-and-activity/monthly-diagnostics-waiting-times-and-activity/monthly-diagnostics-data-2021-2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and.nhs.uk/statistics/statistical-work-areas/diagnostics-waiting-times-and-activity/monthly-diagnostics-waiting-times-and-activity/monthly-diagnostics-data-2021-22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data-and-information/publications/statistical/nhs-sickness-absence-rat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tal.nhs.uk/data-and-information/publications/statistical/nhs-sickness-absence-rat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tal.nhs.uk/data-and-information/publications/statistical/nhs-sickness-absence-r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2593" y="6396335"/>
            <a:ext cx="8665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hlinkClick r:id="rId3"/>
              </a:rPr>
              <a:t>https://digital.nhs.uk/data-and-information/publications/statistical/nhs-sickness-absence-rates</a:t>
            </a:r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31ED89-D461-E6ED-A0A2-FC034FF80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ill Sans Nova" panose="020B0602020104020203" pitchFamily="34" charset="0"/>
              </a:rPr>
              <a:t>Data 27 May 2022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223FC6-EB0A-90BD-8B7C-4BE7D190C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Gill Sans Nova" panose="020B0602020104020203" pitchFamily="34" charset="0"/>
              </a:rPr>
              <a:t>Covid Dashboard now highlighting England data rather than UK data as data sources from other UK nations winding down</a:t>
            </a:r>
          </a:p>
          <a:p>
            <a:r>
              <a:rPr lang="en-GB" dirty="0">
                <a:latin typeface="Gill Sans Nova" panose="020B0602020104020203" pitchFamily="34" charset="0"/>
              </a:rPr>
              <a:t>Variants: BA.4, BA.5, BA.2.12.1 still increasing in samples – now around 5% each of samples sequenced.</a:t>
            </a:r>
          </a:p>
          <a:p>
            <a:r>
              <a:rPr lang="en-GB" dirty="0">
                <a:latin typeface="Gill Sans Nova" panose="020B0602020104020203" pitchFamily="34" charset="0"/>
              </a:rPr>
              <a:t>But hasn’t been reflected in ONS survey data (2</a:t>
            </a:r>
            <a:r>
              <a:rPr lang="en-GB" baseline="30000" dirty="0">
                <a:latin typeface="Gill Sans Nova" panose="020B0602020104020203" pitchFamily="34" charset="0"/>
              </a:rPr>
              <a:t>nd</a:t>
            </a:r>
            <a:r>
              <a:rPr lang="en-GB" dirty="0">
                <a:latin typeface="Gill Sans Nova" panose="020B0602020104020203" pitchFamily="34" charset="0"/>
              </a:rPr>
              <a:t> anniversary of ONS survey) (falling BA.2 wave with increasing BA.4/5/2.12.1)</a:t>
            </a:r>
          </a:p>
          <a:p>
            <a:r>
              <a:rPr lang="en-GB" dirty="0">
                <a:latin typeface="Gill Sans Nova" panose="020B0602020104020203" pitchFamily="34" charset="0"/>
              </a:rPr>
              <a:t>NHS Metrics</a:t>
            </a:r>
          </a:p>
        </p:txBody>
      </p:sp>
    </p:spTree>
    <p:extLst>
      <p:ext uri="{BB962C8B-B14F-4D97-AF65-F5344CB8AC3E}">
        <p14:creationId xmlns:p14="http://schemas.microsoft.com/office/powerpoint/2010/main" val="2632873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610F-AE50-BE10-E8B5-8F97AF0A6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50726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latin typeface="Gill Sans Nova" panose="020B0602020104020203" pitchFamily="34" charset="0"/>
              </a:rPr>
              <a:t>NHS</a:t>
            </a:r>
            <a:br>
              <a:rPr lang="en-GB" sz="4000" dirty="0">
                <a:latin typeface="Gill Sans Nova" panose="020B0602020104020203" pitchFamily="34" charset="0"/>
              </a:rPr>
            </a:br>
            <a:r>
              <a:rPr lang="en-GB" sz="4000" dirty="0">
                <a:latin typeface="Gill Sans Nova" panose="020B0602020104020203" pitchFamily="34" charset="0"/>
              </a:rPr>
              <a:t>PERFORMANCE INDICATORS</a:t>
            </a:r>
          </a:p>
          <a:p>
            <a:pPr marL="0" indent="0" algn="ctr">
              <a:buNone/>
            </a:pPr>
            <a:endParaRPr lang="en-GB" sz="4000" dirty="0">
              <a:latin typeface="Gill Sans Nova" panose="020B0602020104020203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CD381D-37DD-C312-FF41-5D88D110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Average Ambulance Response Times (Minutes) by Urgency in England</a:t>
            </a: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Jan 2018 to Apr 2022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England Ambulance Quality Indicators 2021-22 )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https://www.england.nhs.uk/statistics/statistical-work-areas/ambulance-quality-indicators/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302200" y="2708737"/>
            <a:ext cx="97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Minutes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692" y="961433"/>
            <a:ext cx="8555884" cy="513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9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Average Ambulance Response Times (Minutes) for the Most Urgent Calls in England: Jan 2018 to Apr 2022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England Ambulance Quality Indicators 2021-22 )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https://www.england.nhs.uk/statistics/statistical-work-areas/ambulance-quality-indicators/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302200" y="2708737"/>
            <a:ext cx="97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Minutes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330" y="1021792"/>
            <a:ext cx="8665641" cy="501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5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63" y="863725"/>
            <a:ext cx="8557492" cy="51390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Average Ambulance Response Times (Minutes) for the Urgent C2 Calls </a:t>
            </a: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by Region: Recent Trend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England Ambulance Quality Indicators 2021-22 )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https://www.england.nhs.uk/statistics/statistical-work-areas/ambulance-quality-indicators/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4816" y="2858817"/>
            <a:ext cx="97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Minutes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0193" y="1233180"/>
            <a:ext cx="2614410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</a:rPr>
              <a:t>C2 calls are for a serious condition, such as stroke or chest pain, which may require rapid assessment and/or urgent transport  </a:t>
            </a:r>
          </a:p>
        </p:txBody>
      </p:sp>
    </p:spTree>
    <p:extLst>
      <p:ext uri="{BB962C8B-B14F-4D97-AF65-F5344CB8AC3E}">
        <p14:creationId xmlns:p14="http://schemas.microsoft.com/office/powerpoint/2010/main" val="4097468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93" y="909241"/>
            <a:ext cx="8709962" cy="52422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of A&amp;E attendances greater than 4 hours from arrival to admission, transfer or discharge for England: Nov 2010 – Apr 2022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https://www.england.nhs.uk/statistics/statistical-work-areas/ae-waiting-times-and-activity/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2115127" y="1411678"/>
            <a:ext cx="454736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503,471 A&amp;E Patients (28%) waited longer than four hours from arrival to admission / transfer / discharge in Apr 2022</a:t>
            </a:r>
          </a:p>
        </p:txBody>
      </p:sp>
    </p:spTree>
    <p:extLst>
      <p:ext uri="{BB962C8B-B14F-4D97-AF65-F5344CB8AC3E}">
        <p14:creationId xmlns:p14="http://schemas.microsoft.com/office/powerpoint/2010/main" val="110965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3" y="894503"/>
            <a:ext cx="8665641" cy="5144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of A&amp;E attendances greater than 4 hours from ‘decision to admit’ to hospital admission for England: Nov 2010 – Apr 2022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https://www.england.nhs.uk/statistics/statistical-work-areas/ae-waiting-times-and-activity/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2222677" y="1527588"/>
            <a:ext cx="454736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131,905 A&amp;E Patients (28%) waited longer than four hours from ‘decision to admit’ to admission in Apr 2022</a:t>
            </a:r>
          </a:p>
        </p:txBody>
      </p:sp>
    </p:spTree>
    <p:extLst>
      <p:ext uri="{BB962C8B-B14F-4D97-AF65-F5344CB8AC3E}">
        <p14:creationId xmlns:p14="http://schemas.microsoft.com/office/powerpoint/2010/main" val="2832379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3" y="902384"/>
            <a:ext cx="8665641" cy="5132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of A&amp;E attendances greater than 12 hours from ‘decision to admit’ to hospital admission for England: Nov 2010 – Apr 2022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https://www.england.nhs.uk/statistics/statistical-work-areas/ae-waiting-times-and-activity/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2222677" y="1527588"/>
            <a:ext cx="4547367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24,138 A&amp;E Patients (5.0%) waited longer than 12 hours from ‘decision to admit’ to admission in Mar 2022</a:t>
            </a:r>
          </a:p>
        </p:txBody>
      </p:sp>
    </p:spTree>
    <p:extLst>
      <p:ext uri="{BB962C8B-B14F-4D97-AF65-F5344CB8AC3E}">
        <p14:creationId xmlns:p14="http://schemas.microsoft.com/office/powerpoint/2010/main" val="2392507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7382" y="37955"/>
            <a:ext cx="7986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Number of Patients Waiting for Treatment in England (Jan 2016 to Mar 2022)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https://www.england.nhs.uk/statistics/statistical-work-areas/rtt-waiting-times/rtt-data-2021-22/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814" y="951409"/>
            <a:ext cx="8665641" cy="52014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67834" y="3401481"/>
            <a:ext cx="44185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Nearly One in Nine People were Waiting  to Start Treatment in Mar 2022</a:t>
            </a:r>
          </a:p>
        </p:txBody>
      </p:sp>
    </p:spTree>
    <p:extLst>
      <p:ext uri="{BB962C8B-B14F-4D97-AF65-F5344CB8AC3E}">
        <p14:creationId xmlns:p14="http://schemas.microsoft.com/office/powerpoint/2010/main" val="4180948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3" y="805077"/>
            <a:ext cx="8665641" cy="52014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of Patients Starting Non-Emergency Consultant Treatment within 18 Weeks of Referral by Month for England (Jan 2016 to Mar 2022)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https://www.england.nhs.uk/statistics/statistical-work-areas/rtt-waiting-times/rtt-data-2021-22/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1763281" y="3221177"/>
            <a:ext cx="44185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2,389,474 Patients (38%) waited longer than 18 Weeks to Start Treatment in Mar 2022</a:t>
            </a:r>
          </a:p>
        </p:txBody>
      </p:sp>
    </p:spTree>
    <p:extLst>
      <p:ext uri="{BB962C8B-B14F-4D97-AF65-F5344CB8AC3E}">
        <p14:creationId xmlns:p14="http://schemas.microsoft.com/office/powerpoint/2010/main" val="591902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4" y="980994"/>
            <a:ext cx="8448541" cy="50711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of Patients Waiting Longer than One Year to Start Non-Emergency Consultant Treatment by Month for England (Jan 2016 to Mar 2022)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82977" y="1720771"/>
            <a:ext cx="4637519" cy="6463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306,286 Patients (4.8%) waited longer than One Year to Start Treatment in Mar 2022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814" y="6222522"/>
            <a:ext cx="8665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https://www.england.nhs.uk/statistics/statistical-work-areas/rtt-waiting-times/rtt-data-2021-22/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0662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2B6F2B-B9DF-1757-7BF7-05F1C5486B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355"/>
          <a:stretch/>
        </p:blipFill>
        <p:spPr>
          <a:xfrm>
            <a:off x="1184447" y="939042"/>
            <a:ext cx="6877857" cy="51234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29F524B-8824-4F67-B5B6-1738A130F63B}"/>
              </a:ext>
            </a:extLst>
          </p:cNvPr>
          <p:cNvSpPr txBox="1"/>
          <p:nvPr/>
        </p:nvSpPr>
        <p:spPr>
          <a:xfrm>
            <a:off x="1201997" y="158124"/>
            <a:ext cx="7295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Proportion of sequenced cases in England that are </a:t>
            </a:r>
            <a:r>
              <a:rPr lang="en-GB" dirty="0">
                <a:solidFill>
                  <a:srgbClr val="FF0000"/>
                </a:solidFill>
              </a:rPr>
              <a:t>Omicron BA.4,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Omicron BA.5</a:t>
            </a:r>
            <a:r>
              <a:rPr lang="en-GB" dirty="0"/>
              <a:t> &amp; </a:t>
            </a:r>
            <a:r>
              <a:rPr lang="en-GB" dirty="0">
                <a:solidFill>
                  <a:schemeClr val="accent2"/>
                </a:solidFill>
              </a:rPr>
              <a:t>Omicron BA.2.12.1 </a:t>
            </a:r>
            <a:r>
              <a:rPr lang="en-GB" dirty="0"/>
              <a:t>from 1 April 2022 to 21 May 2022.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B3B1F-A128-440E-BE04-0D3A927CA269}"/>
              </a:ext>
            </a:extLst>
          </p:cNvPr>
          <p:cNvSpPr txBox="1"/>
          <p:nvPr/>
        </p:nvSpPr>
        <p:spPr>
          <a:xfrm>
            <a:off x="1081696" y="6130489"/>
            <a:ext cx="5865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Data from COG UK, </a:t>
            </a:r>
            <a:r>
              <a:rPr lang="en-GB" sz="1000" dirty="0">
                <a:hlinkClick r:id="rId3"/>
              </a:rPr>
              <a:t>https://www.cogconsortium.uk/priority-areas/data-linkage-analysis/public-data-analysis/</a:t>
            </a:r>
            <a:endParaRPr lang="en-GB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8AE001-8E69-4281-812F-6DBAC71BC1EA}"/>
              </a:ext>
            </a:extLst>
          </p:cNvPr>
          <p:cNvSpPr txBox="1"/>
          <p:nvPr/>
        </p:nvSpPr>
        <p:spPr>
          <a:xfrm>
            <a:off x="7692685" y="2238401"/>
            <a:ext cx="533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BA.5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E1491F-8A32-4F52-96B1-0597C4E7A60A}"/>
              </a:ext>
            </a:extLst>
          </p:cNvPr>
          <p:cNvSpPr txBox="1"/>
          <p:nvPr/>
        </p:nvSpPr>
        <p:spPr>
          <a:xfrm>
            <a:off x="7692685" y="1874403"/>
            <a:ext cx="533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BA.4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BCA1D-9F17-4D41-8E0C-F798D2F016C1}"/>
              </a:ext>
            </a:extLst>
          </p:cNvPr>
          <p:cNvSpPr txBox="1"/>
          <p:nvPr/>
        </p:nvSpPr>
        <p:spPr>
          <a:xfrm>
            <a:off x="7657065" y="1510405"/>
            <a:ext cx="904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BA.2.12.1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074CA8-A532-D982-553F-BCB42C580081}"/>
              </a:ext>
            </a:extLst>
          </p:cNvPr>
          <p:cNvSpPr txBox="1"/>
          <p:nvPr/>
        </p:nvSpPr>
        <p:spPr>
          <a:xfrm>
            <a:off x="5495390" y="793190"/>
            <a:ext cx="32124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Most recent week’s data still incomplete (so numbers may change)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1AA974-B8B2-83AC-9A90-539697C0F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65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Number of Patients Waiting for Diagnostic Tests by Month</a:t>
            </a: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England (Jan 2016 to Mar 2022)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Diagnostic Waiting Times and Activity Report)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814" y="6222522"/>
            <a:ext cx="8665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https://www.england.nhs.uk/statistics/statistical-work-areas/diagnostics-waiting-times-and-activity/monthly-diagnostics-waiting-times-and-activity/monthly-diagnostics-data-2021-22/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716" y="979086"/>
            <a:ext cx="8497739" cy="51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32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15" y="993041"/>
            <a:ext cx="8183129" cy="4913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of Patients Waiting Longer than 6 Weeks for Diagnostic Tests by Month for England (Jan 2016 to Mar 2022)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NHS Monthly A&amp;E Attendances and Emergency Admissions)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18196" y="1396715"/>
            <a:ext cx="297502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End of Mar 2022</a:t>
            </a:r>
          </a:p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Patients waiting:	389,855	</a:t>
            </a:r>
          </a:p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Percent waiting:	25%</a:t>
            </a:r>
          </a:p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Target:		1%</a:t>
            </a:r>
          </a:p>
        </p:txBody>
      </p:sp>
      <p:sp>
        <p:nvSpPr>
          <p:cNvPr id="7" name="Rectangle 6"/>
          <p:cNvSpPr/>
          <p:nvPr/>
        </p:nvSpPr>
        <p:spPr>
          <a:xfrm>
            <a:off x="277814" y="6222522"/>
            <a:ext cx="8665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https://www.england.nhs.uk/statistics/statistical-work-areas/diagnostics-waiting-times-and-activity/monthly-diagnostics-waiting-times-and-activity/monthly-diagnostics-data-2021-22/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64249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2593" y="6396335"/>
            <a:ext cx="8665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hlinkClick r:id="rId3"/>
              </a:rPr>
              <a:t>https://digital.nhs.uk/data-and-information/publications/statistical/nhs-sickness-absence-rates</a:t>
            </a:r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31ED89-D461-E6ED-A0A2-FC034FF80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ill Sans Nova" panose="020B0602020104020203" pitchFamily="34" charset="0"/>
              </a:rPr>
              <a:t>Data 27 May 2022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223FC6-EB0A-90BD-8B7C-4BE7D190C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Gill Sans Nova" panose="020B0602020104020203" pitchFamily="34" charset="0"/>
              </a:rPr>
              <a:t>Covid Dashboard now highlighting England data rather than UK data as data sources from other UK nations winding down</a:t>
            </a:r>
          </a:p>
          <a:p>
            <a:r>
              <a:rPr lang="en-GB" dirty="0">
                <a:latin typeface="Gill Sans Nova" panose="020B0602020104020203" pitchFamily="34" charset="0"/>
              </a:rPr>
              <a:t>Variants: BA.4, BA.5, BA.2.12.1 still increasing in samples – now around 5% each of samples sequenced.</a:t>
            </a:r>
          </a:p>
          <a:p>
            <a:r>
              <a:rPr lang="en-GB" dirty="0">
                <a:latin typeface="Gill Sans Nova" panose="020B0602020104020203" pitchFamily="34" charset="0"/>
              </a:rPr>
              <a:t>But hasn’t been reflected in ONS survey data (2</a:t>
            </a:r>
            <a:r>
              <a:rPr lang="en-GB" baseline="30000" dirty="0">
                <a:latin typeface="Gill Sans Nova" panose="020B0602020104020203" pitchFamily="34" charset="0"/>
              </a:rPr>
              <a:t>nd</a:t>
            </a:r>
            <a:r>
              <a:rPr lang="en-GB" dirty="0">
                <a:latin typeface="Gill Sans Nova" panose="020B0602020104020203" pitchFamily="34" charset="0"/>
              </a:rPr>
              <a:t> anniversary of ONS survey) (falling BA.2 wave with increasing BA.4/5/2.12.1)</a:t>
            </a:r>
          </a:p>
          <a:p>
            <a:r>
              <a:rPr lang="en-GB" dirty="0">
                <a:latin typeface="Gill Sans Nova" panose="020B0602020104020203" pitchFamily="34" charset="0"/>
              </a:rPr>
              <a:t>NHS Metrics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E133D-8F6A-5158-3B29-7B4EF5E09034}"/>
              </a:ext>
            </a:extLst>
          </p:cNvPr>
          <p:cNvSpPr txBox="1"/>
          <p:nvPr/>
        </p:nvSpPr>
        <p:spPr>
          <a:xfrm>
            <a:off x="3793402" y="6127233"/>
            <a:ext cx="767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ill Sans Nova" panose="020B0602020104020203" pitchFamily="34" charset="0"/>
              </a:rPr>
              <a:t>Thanks to Bob Hawkins for help in preparing the slides</a:t>
            </a:r>
          </a:p>
        </p:txBody>
      </p:sp>
    </p:spTree>
    <p:extLst>
      <p:ext uri="{BB962C8B-B14F-4D97-AF65-F5344CB8AC3E}">
        <p14:creationId xmlns:p14="http://schemas.microsoft.com/office/powerpoint/2010/main" val="103326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21D9-A676-2E4B-CF93-FBF87323B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Gill Sans Nova" panose="020B0602020104020203" pitchFamily="34" charset="0"/>
              </a:rPr>
              <a:t>ONS INFECTION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60DC0-9072-99DC-1BB8-F3E068F4EB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5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904848"/>
            <a:ext cx="8882642" cy="54076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881" y="193183"/>
            <a:ext cx="87335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Percent Testing Positive by Nation: 3 Sep 2021 to 21 May 2022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(Source: ONS C</a:t>
            </a:r>
            <a:r>
              <a:rPr lang="en-GB" sz="1400" dirty="0"/>
              <a:t>oronavirus (COVID-19) Infection Survey results)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386" y="809243"/>
            <a:ext cx="1390008" cy="22008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89011" y="6312469"/>
            <a:ext cx="21659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50" dirty="0"/>
              <a:t>Thanks to Bob Hawkins for the chart</a:t>
            </a:r>
          </a:p>
        </p:txBody>
      </p:sp>
    </p:spTree>
    <p:extLst>
      <p:ext uri="{BB962C8B-B14F-4D97-AF65-F5344CB8AC3E}">
        <p14:creationId xmlns:p14="http://schemas.microsoft.com/office/powerpoint/2010/main" val="286202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EB2D-6678-7865-40D9-7010141D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7EA25-EEEF-A7F3-1F24-AC01A448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7DA7E7-23E0-221D-0415-0005307E7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764" y="1385942"/>
            <a:ext cx="9925718" cy="443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0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35F2-4BC1-20F7-D902-8506F0A2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9010-4453-A68A-CCB5-7EAE59EC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201BD5-7FBB-DEC3-FF71-550C43060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" y="0"/>
            <a:ext cx="914151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D97EB2-B015-F472-8297-651C252AA05B}"/>
              </a:ext>
            </a:extLst>
          </p:cNvPr>
          <p:cNvSpPr txBox="1"/>
          <p:nvPr/>
        </p:nvSpPr>
        <p:spPr>
          <a:xfrm>
            <a:off x="3553097" y="6365966"/>
            <a:ext cx="158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Source: UKHSA</a:t>
            </a:r>
          </a:p>
        </p:txBody>
      </p:sp>
    </p:spTree>
    <p:extLst>
      <p:ext uri="{BB962C8B-B14F-4D97-AF65-F5344CB8AC3E}">
        <p14:creationId xmlns:p14="http://schemas.microsoft.com/office/powerpoint/2010/main" val="8016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D837-774A-4CEE-721D-B9546E1D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03811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latin typeface="Gill Sans Nova" panose="020B0602020104020203" pitchFamily="34" charset="0"/>
              </a:rPr>
              <a:t>NHS ENGLAND DATA</a:t>
            </a:r>
            <a:br>
              <a:rPr lang="en-GB" sz="4000" dirty="0">
                <a:latin typeface="Gill Sans Nova" panose="020B0602020104020203" pitchFamily="34" charset="0"/>
              </a:rPr>
            </a:br>
            <a:r>
              <a:rPr lang="en-GB" sz="4000" dirty="0">
                <a:latin typeface="Gill Sans Nova" panose="020B0602020104020203" pitchFamily="34" charset="0"/>
              </a:rPr>
              <a:t>STAFF SICKNESS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D7ACC2-A9C5-ABE3-6FCF-E4A39F6C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39" y="956058"/>
            <a:ext cx="8551572" cy="5487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7382" y="37955"/>
            <a:ext cx="79866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NHS England Staff Sickness Absence Rates by Staff Group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Jan 2018 – Jan 2022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Source: NHS Sickness Absence Rates Reports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55605" y="999079"/>
            <a:ext cx="814647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Ambulance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02397" y="999079"/>
            <a:ext cx="987771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Mental Health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686" y="999079"/>
            <a:ext cx="166103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Community Provider Trust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08693" y="3780916"/>
            <a:ext cx="508473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Acute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72798" y="3780916"/>
            <a:ext cx="1846980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Clinical Commissioning Group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23975" y="3780916"/>
            <a:ext cx="1784463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/>
              <a:t>Commissioning Support Unit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2593" y="6396335"/>
            <a:ext cx="8665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hlinkClick r:id="rId4"/>
              </a:rPr>
              <a:t>https://digital.nhs.uk/data-and-information/publications/statistical/nhs-sickness-absence-rates</a:t>
            </a:r>
            <a:endParaRPr lang="en-GB" sz="1200" dirty="0"/>
          </a:p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1555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3331" y="0"/>
            <a:ext cx="73169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NHS England Staff Sickness Absence Rates by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Top 6 Reasons for Absence: Jan 2021 – Jan 2022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Source: NHS Sickness Absence Rates Reports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91228-BEEA-43F7-9F19-ED6FFCC9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2" y="63506"/>
            <a:ext cx="1061344" cy="458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84" y="1028034"/>
            <a:ext cx="8646871" cy="52135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2593" y="6306182"/>
            <a:ext cx="8665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hlinkClick r:id="rId4"/>
              </a:rPr>
              <a:t>https://digital.nhs.uk/data-and-information/publications/statistical/nhs-sickness-absence-rates</a:t>
            </a:r>
            <a:endParaRPr lang="en-GB" sz="1200" dirty="0"/>
          </a:p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5109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2D48FD714BA429D1A233797B227A8" ma:contentTypeVersion="14" ma:contentTypeDescription="Create a new document." ma:contentTypeScope="" ma:versionID="46fabf6be3a158a7198a516d2ede32a3">
  <xsd:schema xmlns:xsd="http://www.w3.org/2001/XMLSchema" xmlns:xs="http://www.w3.org/2001/XMLSchema" xmlns:p="http://schemas.microsoft.com/office/2006/metadata/properties" xmlns:ns3="db0645f4-2af9-4dce-b774-fa0c19e05152" xmlns:ns4="fed0414f-9f51-401e-827b-a8c57b0555b9" targetNamespace="http://schemas.microsoft.com/office/2006/metadata/properties" ma:root="true" ma:fieldsID="5c3d17ccb7f367083c62e92243f84ce9" ns3:_="" ns4:_="">
    <xsd:import namespace="db0645f4-2af9-4dce-b774-fa0c19e05152"/>
    <xsd:import namespace="fed0414f-9f51-401e-827b-a8c57b0555b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0645f4-2af9-4dce-b774-fa0c19e05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d0414f-9f51-401e-827b-a8c57b0555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579FC1-195B-4943-9431-A93A617BA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0645f4-2af9-4dce-b774-fa0c19e05152"/>
    <ds:schemaRef ds:uri="fed0414f-9f51-401e-827b-a8c57b0555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EA8A2A-ADF6-4ACB-AC9A-BE5D1D37BA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627CDB-4FCF-45C9-AD70-2464E4A2761B}">
  <ds:schemaRefs>
    <ds:schemaRef ds:uri="http://schemas.microsoft.com/office/2006/documentManagement/types"/>
    <ds:schemaRef ds:uri="db0645f4-2af9-4dce-b774-fa0c19e05152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fed0414f-9f51-401e-827b-a8c57b0555b9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14808</TotalTime>
  <Words>1134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Gill Sans Nova</vt:lpstr>
      <vt:lpstr>Office Theme</vt:lpstr>
      <vt:lpstr>Data 27 May 2022</vt:lpstr>
      <vt:lpstr>PowerPoint Presentation</vt:lpstr>
      <vt:lpstr>ONS INFECTION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27 May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Hawkins</dc:creator>
  <cp:lastModifiedBy>Duncan Robertson</cp:lastModifiedBy>
  <cp:revision>611</cp:revision>
  <cp:lastPrinted>2022-04-29T11:25:44Z</cp:lastPrinted>
  <dcterms:created xsi:type="dcterms:W3CDTF">2020-11-17T19:17:37Z</dcterms:created>
  <dcterms:modified xsi:type="dcterms:W3CDTF">2022-05-27T12:46:41Z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0x0101006F12D48FD714BA429D1A233797B227A8</vt:lpwstr>
  </property>
</Properties>
</file>